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Montserra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D30AE8-DCCF-4CF9-8ED4-4D8A23AB5CD8}">
  <a:tblStyle styleId="{73D30AE8-DCCF-4CF9-8ED4-4D8A23AB5CD8}"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1" Type="http://schemas.openxmlformats.org/officeDocument/2006/relationships/font" Target="fonts/Montserra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f51dc5e9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f51dc5e9a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51dc5e9a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4f51dc5e9a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f51dc5e9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f51dc5e9a_2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f51dc5e9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4f51dc5e9a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f51dc5e9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4f51dc5e9a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f51dc5e9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f51dc5e9a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f51dc5e9a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4f51dc5e9a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f51dc5e9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f51dc5e9a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f51dc5e9a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4f51dc5e9a_2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51dc5e9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4f51dc5e9a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f51dc5e9a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f51dc5e9a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f51dc5e9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4f51dc5e9a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f51dc5e9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f51dc5e9a_2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f51dc5e9a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4f51dc5e9a_2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f51dc5e9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f51dc5e9a_2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f51dc5e9a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4f51dc5e9a_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51dc5e9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4f51dc5e9a_2_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51dc5e9a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4f51dc5e9a_2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f51dc5e9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4f51dc5e9a_2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51dc5e9a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4f51dc5e9a_2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f51dc5e9a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4f51dc5e9a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51dc5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4f51dc5e9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51dc5e9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4f51dc5e9a_2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f51dc5e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f51dc5e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51dc5e9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4f51dc5e9a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51dc5e9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4f51dc5e9a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f51dc5e9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4f51dc5e9a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51dc5e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f51dc5e9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f51dc5e9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f51dc5e9a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f51dc5e9a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4f51dc5e9a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1.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5.jp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8.png"/><Relationship Id="rId13" Type="http://schemas.openxmlformats.org/officeDocument/2006/relationships/image" Target="../media/image21.png"/><Relationship Id="rId12"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28.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2999" y="1136820"/>
            <a:ext cx="6858000" cy="1556953"/>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rgbClr val="CC0000"/>
              </a:buClr>
              <a:buSzPts val="4500"/>
              <a:buFont typeface="Montserrat"/>
              <a:buNone/>
            </a:pPr>
            <a:r>
              <a:rPr b="1" lang="en" sz="4500">
                <a:solidFill>
                  <a:srgbClr val="CC0000"/>
                </a:solidFill>
                <a:latin typeface="Montserrat"/>
                <a:ea typeface="Montserrat"/>
                <a:cs typeface="Montserrat"/>
                <a:sym typeface="Montserrat"/>
              </a:rPr>
              <a:t> Capstone Project</a:t>
            </a:r>
            <a:br>
              <a:rPr b="1" lang="en" sz="4500">
                <a:solidFill>
                  <a:srgbClr val="CC0000"/>
                </a:solidFill>
                <a:latin typeface="Montserrat"/>
                <a:ea typeface="Montserrat"/>
                <a:cs typeface="Montserrat"/>
                <a:sym typeface="Montserrat"/>
              </a:rPr>
            </a:br>
            <a:r>
              <a:rPr b="1" lang="en" sz="4500">
                <a:solidFill>
                  <a:srgbClr val="CC0000"/>
                </a:solidFill>
                <a:latin typeface="Montserrat"/>
                <a:ea typeface="Montserrat"/>
                <a:cs typeface="Montserrat"/>
                <a:sym typeface="Montserrat"/>
              </a:rPr>
              <a:t>  </a:t>
            </a:r>
            <a:r>
              <a:rPr b="1" lang="en" sz="3600">
                <a:solidFill>
                  <a:srgbClr val="134F5C"/>
                </a:solidFill>
                <a:latin typeface="Montserrat"/>
                <a:ea typeface="Montserrat"/>
                <a:cs typeface="Montserrat"/>
                <a:sym typeface="Montserrat"/>
              </a:rPr>
              <a:t>Airbnb Bookings Analysis</a:t>
            </a:r>
            <a:endParaRPr b="1" sz="2700">
              <a:solidFill>
                <a:srgbClr val="134F5C"/>
              </a:solidFill>
              <a:latin typeface="Montserrat"/>
              <a:ea typeface="Montserrat"/>
              <a:cs typeface="Montserrat"/>
              <a:sym typeface="Montserrat"/>
            </a:endParaRPr>
          </a:p>
        </p:txBody>
      </p:sp>
      <p:pic>
        <p:nvPicPr>
          <p:cNvPr id="130" name="Google Shape;130;p2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31" name="Google Shape;131;p25"/>
          <p:cNvSpPr txBox="1"/>
          <p:nvPr>
            <p:ph idx="1" type="subTitle"/>
          </p:nvPr>
        </p:nvSpPr>
        <p:spPr>
          <a:xfrm>
            <a:off x="1399587" y="2867352"/>
            <a:ext cx="6344825" cy="169641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C00000"/>
              </a:buClr>
              <a:buSzPts val="2100"/>
              <a:buNone/>
            </a:pPr>
            <a:r>
              <a:rPr lang="en" sz="3000">
                <a:solidFill>
                  <a:srgbClr val="C00000"/>
                </a:solidFill>
              </a:rPr>
              <a:t>Team Members:</a:t>
            </a:r>
            <a:endParaRPr sz="3000">
              <a:solidFill>
                <a:srgbClr val="C00000"/>
              </a:solidFill>
            </a:endParaRPr>
          </a:p>
          <a:p>
            <a:pPr indent="0" lvl="0" marL="0" rtl="0" algn="ctr">
              <a:lnSpc>
                <a:spcPct val="100000"/>
              </a:lnSpc>
              <a:spcBef>
                <a:spcPts val="0"/>
              </a:spcBef>
              <a:spcAft>
                <a:spcPts val="0"/>
              </a:spcAft>
              <a:buClr>
                <a:srgbClr val="134F5C"/>
              </a:buClr>
              <a:buSzPts val="2100"/>
              <a:buNone/>
            </a:pPr>
            <a:r>
              <a:rPr lang="en">
                <a:solidFill>
                  <a:srgbClr val="134F5C"/>
                </a:solidFill>
              </a:rPr>
              <a:t>Abhishek Kulkarni</a:t>
            </a:r>
            <a:endParaRPr/>
          </a:p>
          <a:p>
            <a:pPr indent="0" lvl="0" marL="0" rtl="0" algn="ctr">
              <a:lnSpc>
                <a:spcPct val="100000"/>
              </a:lnSpc>
              <a:spcBef>
                <a:spcPts val="0"/>
              </a:spcBef>
              <a:spcAft>
                <a:spcPts val="0"/>
              </a:spcAft>
              <a:buClr>
                <a:srgbClr val="134F5C"/>
              </a:buClr>
              <a:buSzPts val="2100"/>
              <a:buNone/>
            </a:pPr>
            <a:r>
              <a:rPr lang="en">
                <a:solidFill>
                  <a:srgbClr val="134F5C"/>
                </a:solidFill>
              </a:rPr>
              <a:t>Animesh Mahajan</a:t>
            </a:r>
            <a:endParaRPr/>
          </a:p>
          <a:p>
            <a:pPr indent="0" lvl="0" marL="0" rtl="0" algn="ctr">
              <a:lnSpc>
                <a:spcPct val="100000"/>
              </a:lnSpc>
              <a:spcBef>
                <a:spcPts val="0"/>
              </a:spcBef>
              <a:spcAft>
                <a:spcPts val="0"/>
              </a:spcAft>
              <a:buClr>
                <a:srgbClr val="134F5C"/>
              </a:buClr>
              <a:buSzPts val="2100"/>
              <a:buNone/>
            </a:pPr>
            <a:r>
              <a:rPr lang="en">
                <a:solidFill>
                  <a:srgbClr val="134F5C"/>
                </a:solidFill>
              </a:rPr>
              <a:t>Nileshkumar Lavand</a:t>
            </a:r>
            <a:endParaRPr/>
          </a:p>
          <a:p>
            <a:pPr indent="0" lvl="0" marL="0" rtl="0" algn="ctr">
              <a:lnSpc>
                <a:spcPct val="100000"/>
              </a:lnSpc>
              <a:spcBef>
                <a:spcPts val="0"/>
              </a:spcBef>
              <a:spcAft>
                <a:spcPts val="0"/>
              </a:spcAft>
              <a:buClr>
                <a:srgbClr val="134F5C"/>
              </a:buClr>
              <a:buSzPts val="2100"/>
              <a:buNone/>
            </a:pPr>
            <a:r>
              <a:rPr lang="en">
                <a:solidFill>
                  <a:srgbClr val="134F5C"/>
                </a:solidFill>
              </a:rPr>
              <a:t>Prajwal Kulkarni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628650" y="273850"/>
            <a:ext cx="5147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 (Contd)</a:t>
            </a:r>
            <a:endParaRPr sz="3200">
              <a:solidFill>
                <a:srgbClr val="C00000"/>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21" name="Google Shape;221;p34"/>
          <p:cNvPicPr preferRelativeResize="0"/>
          <p:nvPr/>
        </p:nvPicPr>
        <p:blipFill>
          <a:blip r:embed="rId4">
            <a:alphaModFix/>
          </a:blip>
          <a:stretch>
            <a:fillRect/>
          </a:stretch>
        </p:blipFill>
        <p:spPr>
          <a:xfrm>
            <a:off x="585425" y="1509850"/>
            <a:ext cx="5426650" cy="2123825"/>
          </a:xfrm>
          <a:prstGeom prst="rect">
            <a:avLst/>
          </a:prstGeom>
          <a:noFill/>
          <a:ln>
            <a:noFill/>
          </a:ln>
        </p:spPr>
      </p:pic>
      <p:pic>
        <p:nvPicPr>
          <p:cNvPr id="222" name="Google Shape;222;p34"/>
          <p:cNvPicPr preferRelativeResize="0"/>
          <p:nvPr/>
        </p:nvPicPr>
        <p:blipFill>
          <a:blip r:embed="rId5">
            <a:alphaModFix/>
          </a:blip>
          <a:stretch>
            <a:fillRect/>
          </a:stretch>
        </p:blipFill>
        <p:spPr>
          <a:xfrm>
            <a:off x="6224901" y="1429763"/>
            <a:ext cx="2514949" cy="286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95625" y="163075"/>
            <a:ext cx="55656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28" name="Google Shape;228;p35"/>
          <p:cNvPicPr preferRelativeResize="0"/>
          <p:nvPr/>
        </p:nvPicPr>
        <p:blipFill>
          <a:blip r:embed="rId3">
            <a:alphaModFix/>
          </a:blip>
          <a:stretch>
            <a:fillRect/>
          </a:stretch>
        </p:blipFill>
        <p:spPr>
          <a:xfrm>
            <a:off x="71850" y="1330525"/>
            <a:ext cx="3452825" cy="2869576"/>
          </a:xfrm>
          <a:prstGeom prst="rect">
            <a:avLst/>
          </a:prstGeom>
          <a:noFill/>
          <a:ln>
            <a:noFill/>
          </a:ln>
        </p:spPr>
      </p:pic>
      <p:pic>
        <p:nvPicPr>
          <p:cNvPr id="229" name="Google Shape;229;p35"/>
          <p:cNvPicPr preferRelativeResize="0"/>
          <p:nvPr/>
        </p:nvPicPr>
        <p:blipFill>
          <a:blip r:embed="rId4">
            <a:alphaModFix/>
          </a:blip>
          <a:stretch>
            <a:fillRect/>
          </a:stretch>
        </p:blipFill>
        <p:spPr>
          <a:xfrm>
            <a:off x="5030375" y="163075"/>
            <a:ext cx="3314649" cy="2322551"/>
          </a:xfrm>
          <a:prstGeom prst="rect">
            <a:avLst/>
          </a:prstGeom>
          <a:noFill/>
          <a:ln>
            <a:noFill/>
          </a:ln>
        </p:spPr>
      </p:pic>
      <p:pic>
        <p:nvPicPr>
          <p:cNvPr id="230" name="Google Shape;230;p35"/>
          <p:cNvPicPr preferRelativeResize="0"/>
          <p:nvPr/>
        </p:nvPicPr>
        <p:blipFill rotWithShape="1">
          <a:blip r:embed="rId5">
            <a:alphaModFix/>
          </a:blip>
          <a:srcRect b="0" l="0" r="0" t="0"/>
          <a:stretch/>
        </p:blipFill>
        <p:spPr>
          <a:xfrm>
            <a:off x="8452022" y="98661"/>
            <a:ext cx="576327" cy="576327"/>
          </a:xfrm>
          <a:prstGeom prst="rect">
            <a:avLst/>
          </a:prstGeom>
          <a:noFill/>
          <a:ln>
            <a:noFill/>
          </a:ln>
        </p:spPr>
      </p:pic>
      <p:pic>
        <p:nvPicPr>
          <p:cNvPr id="231" name="Google Shape;231;p35"/>
          <p:cNvPicPr preferRelativeResize="0"/>
          <p:nvPr/>
        </p:nvPicPr>
        <p:blipFill>
          <a:blip r:embed="rId6">
            <a:alphaModFix/>
          </a:blip>
          <a:stretch>
            <a:fillRect/>
          </a:stretch>
        </p:blipFill>
        <p:spPr>
          <a:xfrm>
            <a:off x="4857324" y="2453824"/>
            <a:ext cx="3056550" cy="26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525300" y="218200"/>
            <a:ext cx="55410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37" name="Google Shape;237;p3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38" name="Google Shape;238;p36"/>
          <p:cNvPicPr preferRelativeResize="0"/>
          <p:nvPr/>
        </p:nvPicPr>
        <p:blipFill>
          <a:blip r:embed="rId4">
            <a:alphaModFix/>
          </a:blip>
          <a:stretch>
            <a:fillRect/>
          </a:stretch>
        </p:blipFill>
        <p:spPr>
          <a:xfrm>
            <a:off x="303450" y="1268050"/>
            <a:ext cx="4447098" cy="3341450"/>
          </a:xfrm>
          <a:prstGeom prst="rect">
            <a:avLst/>
          </a:prstGeom>
          <a:noFill/>
          <a:ln>
            <a:noFill/>
          </a:ln>
        </p:spPr>
      </p:pic>
      <p:pic>
        <p:nvPicPr>
          <p:cNvPr id="239" name="Google Shape;239;p36"/>
          <p:cNvPicPr preferRelativeResize="0"/>
          <p:nvPr/>
        </p:nvPicPr>
        <p:blipFill>
          <a:blip r:embed="rId5">
            <a:alphaModFix/>
          </a:blip>
          <a:stretch>
            <a:fillRect/>
          </a:stretch>
        </p:blipFill>
        <p:spPr>
          <a:xfrm>
            <a:off x="4884600" y="1268050"/>
            <a:ext cx="4143750" cy="33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628650" y="273850"/>
            <a:ext cx="3998100" cy="57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45" name="Google Shape;245;p3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46" name="Google Shape;246;p37"/>
          <p:cNvPicPr preferRelativeResize="0"/>
          <p:nvPr/>
        </p:nvPicPr>
        <p:blipFill rotWithShape="1">
          <a:blip r:embed="rId4">
            <a:alphaModFix/>
          </a:blip>
          <a:srcRect b="0" l="0" r="0" t="0"/>
          <a:stretch/>
        </p:blipFill>
        <p:spPr>
          <a:xfrm>
            <a:off x="386337" y="1752002"/>
            <a:ext cx="2487420" cy="819748"/>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386337" y="2762940"/>
            <a:ext cx="2489387" cy="820396"/>
          </a:xfrm>
          <a:prstGeom prst="rect">
            <a:avLst/>
          </a:prstGeom>
          <a:noFill/>
          <a:ln>
            <a:noFill/>
          </a:ln>
        </p:spPr>
      </p:pic>
      <p:pic>
        <p:nvPicPr>
          <p:cNvPr id="248" name="Google Shape;248;p37"/>
          <p:cNvPicPr preferRelativeResize="0"/>
          <p:nvPr/>
        </p:nvPicPr>
        <p:blipFill rotWithShape="1">
          <a:blip r:embed="rId6">
            <a:alphaModFix/>
          </a:blip>
          <a:srcRect b="0" l="0" r="0" t="0"/>
          <a:stretch/>
        </p:blipFill>
        <p:spPr>
          <a:xfrm>
            <a:off x="386336" y="3773877"/>
            <a:ext cx="2489384" cy="820395"/>
          </a:xfrm>
          <a:prstGeom prst="rect">
            <a:avLst/>
          </a:prstGeom>
          <a:noFill/>
          <a:ln>
            <a:noFill/>
          </a:ln>
        </p:spPr>
      </p:pic>
      <p:pic>
        <p:nvPicPr>
          <p:cNvPr id="249" name="Google Shape;249;p37"/>
          <p:cNvPicPr preferRelativeResize="0"/>
          <p:nvPr/>
        </p:nvPicPr>
        <p:blipFill rotWithShape="1">
          <a:blip r:embed="rId7">
            <a:alphaModFix/>
          </a:blip>
          <a:srcRect b="0" l="0" r="0" t="0"/>
          <a:stretch/>
        </p:blipFill>
        <p:spPr>
          <a:xfrm>
            <a:off x="3174487" y="1762770"/>
            <a:ext cx="2489384" cy="822664"/>
          </a:xfrm>
          <a:prstGeom prst="rect">
            <a:avLst/>
          </a:prstGeom>
          <a:noFill/>
          <a:ln>
            <a:noFill/>
          </a:ln>
        </p:spPr>
      </p:pic>
      <p:pic>
        <p:nvPicPr>
          <p:cNvPr id="250" name="Google Shape;250;p37"/>
          <p:cNvPicPr preferRelativeResize="0"/>
          <p:nvPr/>
        </p:nvPicPr>
        <p:blipFill rotWithShape="1">
          <a:blip r:embed="rId8">
            <a:alphaModFix/>
          </a:blip>
          <a:srcRect b="0" l="0" r="0" t="0"/>
          <a:stretch/>
        </p:blipFill>
        <p:spPr>
          <a:xfrm>
            <a:off x="3177435" y="2776622"/>
            <a:ext cx="2487420" cy="820395"/>
          </a:xfrm>
          <a:prstGeom prst="rect">
            <a:avLst/>
          </a:prstGeom>
          <a:noFill/>
          <a:ln>
            <a:noFill/>
          </a:ln>
        </p:spPr>
      </p:pic>
      <p:pic>
        <p:nvPicPr>
          <p:cNvPr id="251" name="Google Shape;251;p37"/>
          <p:cNvPicPr preferRelativeResize="0"/>
          <p:nvPr/>
        </p:nvPicPr>
        <p:blipFill rotWithShape="1">
          <a:blip r:embed="rId9">
            <a:alphaModFix/>
          </a:blip>
          <a:srcRect b="0" l="0" r="0" t="0"/>
          <a:stretch/>
        </p:blipFill>
        <p:spPr>
          <a:xfrm>
            <a:off x="3176451" y="3788206"/>
            <a:ext cx="2487420" cy="819748"/>
          </a:xfrm>
          <a:prstGeom prst="rect">
            <a:avLst/>
          </a:prstGeom>
          <a:noFill/>
          <a:ln>
            <a:noFill/>
          </a:ln>
        </p:spPr>
      </p:pic>
      <p:pic>
        <p:nvPicPr>
          <p:cNvPr id="252" name="Google Shape;252;p37"/>
          <p:cNvPicPr preferRelativeResize="0"/>
          <p:nvPr/>
        </p:nvPicPr>
        <p:blipFill rotWithShape="1">
          <a:blip r:embed="rId10">
            <a:alphaModFix/>
          </a:blip>
          <a:srcRect b="0" l="0" r="0" t="0"/>
          <a:stretch/>
        </p:blipFill>
        <p:spPr>
          <a:xfrm>
            <a:off x="5964602" y="850172"/>
            <a:ext cx="2487420" cy="819748"/>
          </a:xfrm>
          <a:prstGeom prst="rect">
            <a:avLst/>
          </a:prstGeom>
          <a:noFill/>
          <a:ln>
            <a:noFill/>
          </a:ln>
        </p:spPr>
      </p:pic>
      <p:pic>
        <p:nvPicPr>
          <p:cNvPr id="253" name="Google Shape;253;p37"/>
          <p:cNvPicPr preferRelativeResize="0"/>
          <p:nvPr/>
        </p:nvPicPr>
        <p:blipFill rotWithShape="1">
          <a:blip r:embed="rId11">
            <a:alphaModFix/>
          </a:blip>
          <a:srcRect b="0" l="0" r="0" t="0"/>
          <a:stretch/>
        </p:blipFill>
        <p:spPr>
          <a:xfrm>
            <a:off x="5966566" y="1765837"/>
            <a:ext cx="2487420" cy="819748"/>
          </a:xfrm>
          <a:prstGeom prst="rect">
            <a:avLst/>
          </a:prstGeom>
          <a:noFill/>
          <a:ln>
            <a:noFill/>
          </a:ln>
        </p:spPr>
      </p:pic>
      <p:pic>
        <p:nvPicPr>
          <p:cNvPr id="254" name="Google Shape;254;p37"/>
          <p:cNvPicPr preferRelativeResize="0"/>
          <p:nvPr/>
        </p:nvPicPr>
        <p:blipFill rotWithShape="1">
          <a:blip r:embed="rId12">
            <a:alphaModFix/>
          </a:blip>
          <a:srcRect b="0" l="0" r="0" t="0"/>
          <a:stretch/>
        </p:blipFill>
        <p:spPr>
          <a:xfrm>
            <a:off x="5966566" y="2777420"/>
            <a:ext cx="2487420" cy="819748"/>
          </a:xfrm>
          <a:prstGeom prst="rect">
            <a:avLst/>
          </a:prstGeom>
          <a:noFill/>
          <a:ln>
            <a:noFill/>
          </a:ln>
        </p:spPr>
      </p:pic>
      <p:pic>
        <p:nvPicPr>
          <p:cNvPr id="255" name="Google Shape;255;p37"/>
          <p:cNvPicPr preferRelativeResize="0"/>
          <p:nvPr/>
        </p:nvPicPr>
        <p:blipFill rotWithShape="1">
          <a:blip r:embed="rId13">
            <a:alphaModFix/>
          </a:blip>
          <a:srcRect b="0" l="0" r="0" t="0"/>
          <a:stretch/>
        </p:blipFill>
        <p:spPr>
          <a:xfrm>
            <a:off x="5964602" y="3787559"/>
            <a:ext cx="2489384" cy="82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1" name="Google Shape;261;p3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2" name="Google Shape;262;p38"/>
          <p:cNvPicPr preferRelativeResize="0"/>
          <p:nvPr/>
        </p:nvPicPr>
        <p:blipFill rotWithShape="1">
          <a:blip r:embed="rId4">
            <a:alphaModFix/>
          </a:blip>
          <a:srcRect b="0" l="0" r="0" t="0"/>
          <a:stretch/>
        </p:blipFill>
        <p:spPr>
          <a:xfrm>
            <a:off x="1635700" y="1199198"/>
            <a:ext cx="5535026" cy="330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8" name="Google Shape;268;p3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a:off x="2187700" y="1136825"/>
            <a:ext cx="4699425" cy="3736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75" name="Google Shape;275;p4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a:off x="1739275" y="1132850"/>
            <a:ext cx="5590425" cy="3573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83" name="Google Shape;283;p41"/>
          <p:cNvPicPr preferRelativeResize="0"/>
          <p:nvPr/>
        </p:nvPicPr>
        <p:blipFill rotWithShape="1">
          <a:blip r:embed="rId4">
            <a:alphaModFix/>
          </a:blip>
          <a:srcRect b="0" l="0" r="0" t="0"/>
          <a:stretch/>
        </p:blipFill>
        <p:spPr>
          <a:xfrm>
            <a:off x="1409300" y="1311701"/>
            <a:ext cx="6283299" cy="34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9" name="Google Shape;289;p4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1901395" y="850168"/>
            <a:ext cx="4979678" cy="4154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7" name="Google Shape;297;p43"/>
          <p:cNvPicPr preferRelativeResize="0"/>
          <p:nvPr/>
        </p:nvPicPr>
        <p:blipFill rotWithShape="1">
          <a:blip r:embed="rId4">
            <a:alphaModFix/>
          </a:blip>
          <a:srcRect b="0" l="0" r="0" t="0"/>
          <a:stretch/>
        </p:blipFill>
        <p:spPr>
          <a:xfrm>
            <a:off x="4887098" y="2637267"/>
            <a:ext cx="3965745" cy="2390323"/>
          </a:xfrm>
          <a:prstGeom prst="rect">
            <a:avLst/>
          </a:prstGeom>
          <a:noFill/>
          <a:ln>
            <a:noFill/>
          </a:ln>
        </p:spPr>
      </p:pic>
      <p:pic>
        <p:nvPicPr>
          <p:cNvPr id="298" name="Google Shape;298;p43"/>
          <p:cNvPicPr preferRelativeResize="0"/>
          <p:nvPr/>
        </p:nvPicPr>
        <p:blipFill rotWithShape="1">
          <a:blip r:embed="rId5">
            <a:alphaModFix/>
          </a:blip>
          <a:srcRect b="0" l="0" r="0" t="0"/>
          <a:stretch/>
        </p:blipFill>
        <p:spPr>
          <a:xfrm>
            <a:off x="-129" y="850172"/>
            <a:ext cx="5033519" cy="2982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a:solidFill>
                  <a:srgbClr val="C00000"/>
                </a:solidFill>
                <a:latin typeface="Calibri"/>
                <a:ea typeface="Calibri"/>
                <a:cs typeface="Calibri"/>
                <a:sym typeface="Calibri"/>
              </a:rPr>
              <a:t>Business</a:t>
            </a:r>
            <a:r>
              <a:rPr lang="en" sz="3000">
                <a:solidFill>
                  <a:srgbClr val="C00000"/>
                </a:solidFill>
                <a:latin typeface="Calibri"/>
                <a:ea typeface="Calibri"/>
                <a:cs typeface="Calibri"/>
                <a:sym typeface="Calibri"/>
              </a:rPr>
              <a:t> Overview</a:t>
            </a:r>
            <a:endParaRPr sz="3000">
              <a:solidFill>
                <a:srgbClr val="C00000"/>
              </a:solidFill>
              <a:latin typeface="Calibri"/>
              <a:ea typeface="Calibri"/>
              <a:cs typeface="Calibri"/>
              <a:sym typeface="Calibri"/>
            </a:endParaRPr>
          </a:p>
        </p:txBody>
      </p:sp>
      <p:sp>
        <p:nvSpPr>
          <p:cNvPr id="137" name="Google Shape;137;p26"/>
          <p:cNvSpPr txBox="1"/>
          <p:nvPr>
            <p:ph idx="1" type="body"/>
          </p:nvPr>
        </p:nvSpPr>
        <p:spPr>
          <a:xfrm>
            <a:off x="628650" y="1379300"/>
            <a:ext cx="5393400" cy="25380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en" sz="1800"/>
              <a:t>Airbnb </a:t>
            </a:r>
            <a:r>
              <a:rPr lang="en" sz="1800">
                <a:solidFill>
                  <a:srgbClr val="134F5C"/>
                </a:solidFill>
              </a:rPr>
              <a:t> </a:t>
            </a:r>
            <a:r>
              <a:rPr lang="en" sz="1800"/>
              <a:t>- </a:t>
            </a:r>
            <a:r>
              <a:rPr lang="en" sz="1800">
                <a:solidFill>
                  <a:srgbClr val="134F5C"/>
                </a:solidFill>
              </a:rPr>
              <a:t> </a:t>
            </a:r>
            <a:r>
              <a:rPr lang="en" sz="1800">
                <a:highlight>
                  <a:srgbClr val="FFFFFF"/>
                </a:highlight>
              </a:rPr>
              <a:t>“Air bed and breakfast”</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Presence in 220 countries</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It has 150 million customers worldwide</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Revenue : 4.8$ billion in 2019</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Business :  Lodging, Hospitality</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This </a:t>
            </a:r>
            <a:r>
              <a:rPr lang="en" sz="1800">
                <a:highlight>
                  <a:srgbClr val="FFFFFF"/>
                </a:highlight>
              </a:rPr>
              <a:t>dataset</a:t>
            </a:r>
            <a:r>
              <a:rPr lang="en" sz="1800">
                <a:highlight>
                  <a:srgbClr val="FFFFFF"/>
                </a:highlight>
              </a:rPr>
              <a:t> consists of booking data at various airbnb’s throughout NYC in 2019</a:t>
            </a:r>
            <a:endParaRPr sz="1800">
              <a:highlight>
                <a:srgbClr val="FFFFFF"/>
              </a:highlight>
            </a:endParaRPr>
          </a:p>
        </p:txBody>
      </p:sp>
      <p:pic>
        <p:nvPicPr>
          <p:cNvPr descr="Airbnb | LinkedIn" id="138" name="Google Shape;138;p26"/>
          <p:cNvPicPr preferRelativeResize="0"/>
          <p:nvPr/>
        </p:nvPicPr>
        <p:blipFill rotWithShape="1">
          <a:blip r:embed="rId3">
            <a:alphaModFix/>
          </a:blip>
          <a:srcRect b="2703" l="2302" r="2710" t="1732"/>
          <a:stretch/>
        </p:blipFill>
        <p:spPr>
          <a:xfrm>
            <a:off x="6278408" y="352313"/>
            <a:ext cx="2749941" cy="2766668"/>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8452022" y="98661"/>
            <a:ext cx="576327" cy="5763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a:off x="1312341" y="1082178"/>
            <a:ext cx="6119266" cy="3631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1" name="Google Shape;311;p4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2" name="Google Shape;312;p45"/>
          <p:cNvPicPr preferRelativeResize="0"/>
          <p:nvPr/>
        </p:nvPicPr>
        <p:blipFill rotWithShape="1">
          <a:blip r:embed="rId4">
            <a:alphaModFix/>
          </a:blip>
          <a:srcRect b="0" l="0" r="0" t="0"/>
          <a:stretch/>
        </p:blipFill>
        <p:spPr>
          <a:xfrm>
            <a:off x="427220" y="850172"/>
            <a:ext cx="7659974" cy="4080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8" name="Google Shape;318;p4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9" name="Google Shape;319;p46"/>
          <p:cNvPicPr preferRelativeResize="0"/>
          <p:nvPr/>
        </p:nvPicPr>
        <p:blipFill rotWithShape="1">
          <a:blip r:embed="rId4">
            <a:alphaModFix/>
          </a:blip>
          <a:srcRect b="0" l="0" r="0" t="0"/>
          <a:stretch/>
        </p:blipFill>
        <p:spPr>
          <a:xfrm>
            <a:off x="1495268" y="850171"/>
            <a:ext cx="5191496" cy="4136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25" name="Google Shape;325;p4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26" name="Google Shape;326;p47"/>
          <p:cNvPicPr preferRelativeResize="0"/>
          <p:nvPr/>
        </p:nvPicPr>
        <p:blipFill rotWithShape="1">
          <a:blip r:embed="rId4">
            <a:alphaModFix/>
          </a:blip>
          <a:srcRect b="0" l="0" r="0" t="0"/>
          <a:stretch/>
        </p:blipFill>
        <p:spPr>
          <a:xfrm>
            <a:off x="1486600" y="753950"/>
            <a:ext cx="5764899" cy="411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2" name="Google Shape;332;p4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107350" y="1955650"/>
            <a:ext cx="887040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9" name="Google Shape;339;p4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0" name="Google Shape;340;p49"/>
          <p:cNvPicPr preferRelativeResize="0"/>
          <p:nvPr/>
        </p:nvPicPr>
        <p:blipFill rotWithShape="1">
          <a:blip r:embed="rId4">
            <a:alphaModFix/>
          </a:blip>
          <a:srcRect b="0" l="0" r="0" t="0"/>
          <a:stretch/>
        </p:blipFill>
        <p:spPr>
          <a:xfrm>
            <a:off x="1827425" y="789150"/>
            <a:ext cx="5104776" cy="42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46" name="Google Shape;346;p5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7" name="Google Shape;347;p50"/>
          <p:cNvPicPr preferRelativeResize="0"/>
          <p:nvPr/>
        </p:nvPicPr>
        <p:blipFill rotWithShape="1">
          <a:blip r:embed="rId4">
            <a:alphaModFix/>
          </a:blip>
          <a:srcRect b="0" l="0" r="0" t="0"/>
          <a:stretch/>
        </p:blipFill>
        <p:spPr>
          <a:xfrm>
            <a:off x="1356406" y="980487"/>
            <a:ext cx="6228388" cy="404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460010" y="189108"/>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53" name="Google Shape;353;p5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54" name="Google Shape;354;p51"/>
          <p:cNvPicPr preferRelativeResize="0"/>
          <p:nvPr/>
        </p:nvPicPr>
        <p:blipFill rotWithShape="1">
          <a:blip r:embed="rId4">
            <a:alphaModFix/>
          </a:blip>
          <a:srcRect b="0" l="0" r="0" t="0"/>
          <a:stretch/>
        </p:blipFill>
        <p:spPr>
          <a:xfrm>
            <a:off x="2237282" y="765435"/>
            <a:ext cx="4378065" cy="43780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628650" y="249994"/>
            <a:ext cx="37149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Conclusion</a:t>
            </a:r>
            <a:endParaRPr sz="3000">
              <a:solidFill>
                <a:srgbClr val="C00000"/>
              </a:solidFill>
              <a:latin typeface="Calibri"/>
              <a:ea typeface="Calibri"/>
              <a:cs typeface="Calibri"/>
              <a:sym typeface="Calibri"/>
            </a:endParaRPr>
          </a:p>
        </p:txBody>
      </p:sp>
      <p:pic>
        <p:nvPicPr>
          <p:cNvPr id="360" name="Google Shape;360;p5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361" name="Google Shape;361;p52"/>
          <p:cNvSpPr txBox="1"/>
          <p:nvPr/>
        </p:nvSpPr>
        <p:spPr>
          <a:xfrm>
            <a:off x="628650" y="1001675"/>
            <a:ext cx="7894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2019 Airbnb NYC project revealed a significant growth in the number of listings in New York City, indicating a booming short-term rental market.</a:t>
            </a:r>
            <a:endParaRPr/>
          </a:p>
          <a:p>
            <a:pPr indent="-317500" lvl="0" marL="457200" rtl="0" algn="l">
              <a:spcBef>
                <a:spcPts val="0"/>
              </a:spcBef>
              <a:spcAft>
                <a:spcPts val="0"/>
              </a:spcAft>
              <a:buSzPts val="1400"/>
              <a:buAutoNum type="arabicPeriod"/>
            </a:pPr>
            <a:r>
              <a:rPr lang="en"/>
              <a:t>Manhattan emerged as the </a:t>
            </a:r>
            <a:r>
              <a:rPr lang="en"/>
              <a:t>borough</a:t>
            </a:r>
            <a:r>
              <a:rPr lang="en"/>
              <a:t> with the highest concentration of Airbnb listings.</a:t>
            </a:r>
            <a:endParaRPr/>
          </a:p>
          <a:p>
            <a:pPr indent="-317500" lvl="0" marL="457200" rtl="0" algn="l">
              <a:spcBef>
                <a:spcPts val="0"/>
              </a:spcBef>
              <a:spcAft>
                <a:spcPts val="0"/>
              </a:spcAft>
              <a:buSzPts val="1400"/>
              <a:buAutoNum type="arabicPeriod"/>
            </a:pPr>
            <a:r>
              <a:rPr lang="en"/>
              <a:t>Pricing analysis showed that Manhattan consistently had the highest average nightly rates, while the outer boroughs offered more affordable options.</a:t>
            </a:r>
            <a:endParaRPr/>
          </a:p>
          <a:p>
            <a:pPr indent="-317500" lvl="0" marL="457200" rtl="0" algn="l">
              <a:spcBef>
                <a:spcPts val="0"/>
              </a:spcBef>
              <a:spcAft>
                <a:spcPts val="0"/>
              </a:spcAft>
              <a:buSzPts val="1400"/>
              <a:buAutoNum type="arabicPeriod"/>
            </a:pPr>
            <a:r>
              <a:rPr lang="en"/>
              <a:t>Entire homes and apartments were the most common types of listings, indicating a preference for private accommodations among hosts and guests.</a:t>
            </a:r>
            <a:endParaRPr/>
          </a:p>
          <a:p>
            <a:pPr indent="-317500" lvl="0" marL="457200" rtl="0" algn="l">
              <a:spcBef>
                <a:spcPts val="0"/>
              </a:spcBef>
              <a:spcAft>
                <a:spcPts val="0"/>
              </a:spcAft>
              <a:buSzPts val="1400"/>
              <a:buAutoNum type="arabicPeriod"/>
            </a:pPr>
            <a:r>
              <a:rPr lang="en"/>
              <a:t>However, shared rooms were also available, catering to different budget and accommodation preferences.</a:t>
            </a:r>
            <a:endParaRPr/>
          </a:p>
          <a:p>
            <a:pPr indent="-317500" lvl="0" marL="457200" rtl="0" algn="l">
              <a:spcBef>
                <a:spcPts val="0"/>
              </a:spcBef>
              <a:spcAft>
                <a:spcPts val="0"/>
              </a:spcAft>
              <a:buSzPts val="1400"/>
              <a:buAutoNum type="arabicPeriod"/>
            </a:pPr>
            <a:r>
              <a:rPr lang="en"/>
              <a:t>Host demographics revealed that the majority of hosts in NYC were individuals who rented out their primary residences, suggesting a trend of using short-term rentals for additional income.</a:t>
            </a:r>
            <a:endParaRPr/>
          </a:p>
          <a:p>
            <a:pPr indent="-317500" lvl="0" marL="457200" rtl="0" algn="l">
              <a:spcBef>
                <a:spcPts val="0"/>
              </a:spcBef>
              <a:spcAft>
                <a:spcPts val="0"/>
              </a:spcAft>
              <a:buSzPts val="1400"/>
              <a:buAutoNum type="arabicPeriod"/>
            </a:pPr>
            <a:r>
              <a:rPr lang="en"/>
              <a:t>The presence of hosts with multiple listings highlighted the emergence of professional hosts and potential concerns around commercialization.</a:t>
            </a:r>
            <a:endParaRPr/>
          </a:p>
          <a:p>
            <a:pPr indent="-317500" lvl="0" marL="457200" rtl="0" algn="l">
              <a:spcBef>
                <a:spcPts val="0"/>
              </a:spcBef>
              <a:spcAft>
                <a:spcPts val="0"/>
              </a:spcAft>
              <a:buSzPts val="1400"/>
              <a:buAutoNum type="arabicPeriod"/>
            </a:pPr>
            <a:r>
              <a:rPr lang="en"/>
              <a:t>It is important to note that the project's findings were based on data of only 2019, and subsequent developments in regulations may have further shaped the market dynamics.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288450" y="194825"/>
            <a:ext cx="53097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Solution to Business Problems</a:t>
            </a:r>
            <a:endParaRPr sz="3000">
              <a:solidFill>
                <a:srgbClr val="C00000"/>
              </a:solidFill>
              <a:latin typeface="Calibri"/>
              <a:ea typeface="Calibri"/>
              <a:cs typeface="Calibri"/>
              <a:sym typeface="Calibri"/>
            </a:endParaRPr>
          </a:p>
        </p:txBody>
      </p:sp>
      <p:pic>
        <p:nvPicPr>
          <p:cNvPr id="367" name="Google Shape;367;p53"/>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sp>
        <p:nvSpPr>
          <p:cNvPr id="368" name="Google Shape;368;p53"/>
          <p:cNvSpPr txBox="1"/>
          <p:nvPr/>
        </p:nvSpPr>
        <p:spPr>
          <a:xfrm>
            <a:off x="288450" y="771125"/>
            <a:ext cx="8567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Optimize pricing strategy based on factors like location, property type, and amenities to maximize occupancy rates and profitability.</a:t>
            </a:r>
            <a:endParaRPr/>
          </a:p>
          <a:p>
            <a:pPr indent="-317500" lvl="0" marL="457200" rtl="0" algn="l">
              <a:spcBef>
                <a:spcPts val="0"/>
              </a:spcBef>
              <a:spcAft>
                <a:spcPts val="0"/>
              </a:spcAft>
              <a:buSzPts val="1400"/>
              <a:buAutoNum type="arabicPeriod"/>
            </a:pPr>
            <a:r>
              <a:rPr lang="en"/>
              <a:t>Enhance the quality of listings by improving descriptions, photos, and amenities to attract potential guests.</a:t>
            </a:r>
            <a:endParaRPr/>
          </a:p>
          <a:p>
            <a:pPr indent="-317500" lvl="0" marL="457200" rtl="0" algn="l">
              <a:spcBef>
                <a:spcPts val="0"/>
              </a:spcBef>
              <a:spcAft>
                <a:spcPts val="0"/>
              </a:spcAft>
              <a:buSzPts val="1400"/>
              <a:buAutoNum type="arabicPeriod"/>
            </a:pPr>
            <a:r>
              <a:rPr lang="en"/>
              <a:t>Prioritize excellent customer service to ensure a positive guest experience and encourage positive reviews.</a:t>
            </a:r>
            <a:endParaRPr/>
          </a:p>
          <a:p>
            <a:pPr indent="-317500" lvl="0" marL="457200" rtl="0" algn="l">
              <a:spcBef>
                <a:spcPts val="0"/>
              </a:spcBef>
              <a:spcAft>
                <a:spcPts val="0"/>
              </a:spcAft>
              <a:buSzPts val="1400"/>
              <a:buAutoNum type="arabicPeriod"/>
            </a:pPr>
            <a:r>
              <a:rPr lang="en"/>
              <a:t>Maintain consistent property availability, especially during peak seasons and events, to maximize occupancy rates.</a:t>
            </a:r>
            <a:endParaRPr/>
          </a:p>
          <a:p>
            <a:pPr indent="-317500" lvl="0" marL="457200" rtl="0" algn="l">
              <a:spcBef>
                <a:spcPts val="0"/>
              </a:spcBef>
              <a:spcAft>
                <a:spcPts val="0"/>
              </a:spcAft>
              <a:buSzPts val="1400"/>
              <a:buAutoNum type="arabicPeriod"/>
            </a:pPr>
            <a:r>
              <a:rPr lang="en"/>
              <a:t>Monitor competitor activity to stay competitive in the local market and adjust strategies accordingly.</a:t>
            </a:r>
            <a:endParaRPr/>
          </a:p>
          <a:p>
            <a:pPr indent="-317500" lvl="0" marL="457200" rtl="0" algn="l">
              <a:spcBef>
                <a:spcPts val="0"/>
              </a:spcBef>
              <a:spcAft>
                <a:spcPts val="0"/>
              </a:spcAft>
              <a:buSzPts val="1400"/>
              <a:buAutoNum type="arabicPeriod"/>
            </a:pPr>
            <a:r>
              <a:rPr lang="en"/>
              <a:t>Implement special offers, discounts, or loyalty programs to attract and retain guests.</a:t>
            </a:r>
            <a:endParaRPr/>
          </a:p>
          <a:p>
            <a:pPr indent="-317500" lvl="0" marL="457200" rtl="0" algn="l">
              <a:spcBef>
                <a:spcPts val="0"/>
              </a:spcBef>
              <a:spcAft>
                <a:spcPts val="0"/>
              </a:spcAft>
              <a:buSzPts val="1400"/>
              <a:buAutoNum type="arabicPeriod"/>
            </a:pPr>
            <a:r>
              <a:rPr lang="en"/>
              <a:t>Stay compliant with local regulations and legal requirements for short-term rentals.</a:t>
            </a:r>
            <a:endParaRPr/>
          </a:p>
          <a:p>
            <a:pPr indent="-317500" lvl="0" marL="457200" rtl="0" algn="l">
              <a:spcBef>
                <a:spcPts val="0"/>
              </a:spcBef>
              <a:spcAft>
                <a:spcPts val="0"/>
              </a:spcAft>
              <a:buSzPts val="1400"/>
              <a:buAutoNum type="arabicPeriod"/>
            </a:pPr>
            <a:r>
              <a:rPr lang="en"/>
              <a:t>Seek guest feedback to identify areas for improvement and enhance the overall guest experience.</a:t>
            </a:r>
            <a:endParaRPr/>
          </a:p>
          <a:p>
            <a:pPr indent="-317500" lvl="0" marL="457200" rtl="0" algn="l">
              <a:spcBef>
                <a:spcPts val="0"/>
              </a:spcBef>
              <a:spcAft>
                <a:spcPts val="0"/>
              </a:spcAft>
              <a:buSzPts val="1400"/>
              <a:buAutoNum type="arabicPeriod"/>
            </a:pPr>
            <a:r>
              <a:rPr lang="en"/>
              <a:t>Foster positive community relations by being respectful, responsible, and considerate to maintain good community relationships.</a:t>
            </a:r>
            <a:endParaRPr/>
          </a:p>
          <a:p>
            <a:pPr indent="0" lvl="0" marL="0" rtl="0" algn="l">
              <a:spcBef>
                <a:spcPts val="0"/>
              </a:spcBef>
              <a:spcAft>
                <a:spcPts val="0"/>
              </a:spcAft>
              <a:buNone/>
            </a:pPr>
            <a:r>
              <a:rPr lang="en"/>
              <a:t>By following these suggestions, the client can optimize their operations, attract more guests, and achieve their business objectives of maximizing occupancy rates, profitability, and guest satisfaction.</a:t>
            </a:r>
            <a:endParaRPr/>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551964" y="98661"/>
            <a:ext cx="7419056" cy="69859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Problem Statement &amp; Business Objective</a:t>
            </a:r>
            <a:endParaRPr sz="3000">
              <a:solidFill>
                <a:srgbClr val="C00000"/>
              </a:solidFill>
              <a:latin typeface="Calibri"/>
              <a:ea typeface="Calibri"/>
              <a:cs typeface="Calibri"/>
              <a:sym typeface="Calibri"/>
            </a:endParaRPr>
          </a:p>
        </p:txBody>
      </p:sp>
      <p:sp>
        <p:nvSpPr>
          <p:cNvPr id="145" name="Google Shape;145;p27"/>
          <p:cNvSpPr txBox="1"/>
          <p:nvPr>
            <p:ph idx="1" type="body"/>
          </p:nvPr>
        </p:nvSpPr>
        <p:spPr>
          <a:xfrm>
            <a:off x="551964" y="951164"/>
            <a:ext cx="7886700" cy="1411559"/>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rgbClr val="C00000"/>
              </a:buClr>
              <a:buSzPts val="2100"/>
              <a:buNone/>
            </a:pPr>
            <a:r>
              <a:rPr i="0" lang="en" sz="1200"/>
              <a:t>The main objective of this exploratory data analysis (EDA) project is to understand the dynamics of Airbnb rentals in New York City (NYC) by analyzing various factors such as pricing, availability, neighborhood groups, room types, and customer feedback. By examining the average price, number of listings, availability, and customer reviews, we aim to gain insights into the pricing patterns, popularity of neighborhoods, customer satisfaction, and market opportunities. This analysis will provide valuable information for potential investors or hosts to make informed decisions and understand the key factors influencing the success and profitability of Airbnb rentals in NYC.</a:t>
            </a:r>
            <a:endParaRPr sz="1800">
              <a:solidFill>
                <a:srgbClr val="134F5C"/>
              </a:solidFill>
            </a:endParaRPr>
          </a:p>
        </p:txBody>
      </p:sp>
      <p:pic>
        <p:nvPicPr>
          <p:cNvPr id="146" name="Google Shape;146;p2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pSp>
        <p:nvGrpSpPr>
          <p:cNvPr id="147" name="Google Shape;147;p27"/>
          <p:cNvGrpSpPr/>
          <p:nvPr/>
        </p:nvGrpSpPr>
        <p:grpSpPr>
          <a:xfrm>
            <a:off x="1532237" y="3970940"/>
            <a:ext cx="5053914" cy="610952"/>
            <a:chOff x="1861" y="316675"/>
            <a:chExt cx="5873202" cy="557274"/>
          </a:xfrm>
        </p:grpSpPr>
        <p:sp>
          <p:nvSpPr>
            <p:cNvPr id="148" name="Google Shape;148;p27"/>
            <p:cNvSpPr/>
            <p:nvPr/>
          </p:nvSpPr>
          <p:spPr>
            <a:xfrm>
              <a:off x="1861" y="316675"/>
              <a:ext cx="1415004" cy="557274"/>
            </a:xfrm>
            <a:prstGeom prst="homePlate">
              <a:avLst>
                <a:gd fmla="val 50000" name="adj"/>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27"/>
            <p:cNvSpPr txBox="1"/>
            <p:nvPr/>
          </p:nvSpPr>
          <p:spPr>
            <a:xfrm>
              <a:off x="1861" y="316675"/>
              <a:ext cx="1275686" cy="557274"/>
            </a:xfrm>
            <a:prstGeom prst="rect">
              <a:avLst/>
            </a:prstGeom>
            <a:noFill/>
            <a:ln>
              <a:noFill/>
            </a:ln>
          </p:spPr>
          <p:txBody>
            <a:bodyPr anchorCtr="0" anchor="ctr" bIns="22000" lIns="44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Acquisition &amp; Overview</a:t>
              </a:r>
              <a:endParaRPr b="0" i="0" sz="1400" u="none" cap="none" strike="noStrike">
                <a:solidFill>
                  <a:schemeClr val="dk1"/>
                </a:solidFill>
                <a:latin typeface="Calibri"/>
                <a:ea typeface="Calibri"/>
                <a:cs typeface="Calibri"/>
                <a:sym typeface="Calibri"/>
              </a:endParaRPr>
            </a:p>
          </p:txBody>
        </p:sp>
        <p:sp>
          <p:nvSpPr>
            <p:cNvPr id="150" name="Google Shape;150;p27"/>
            <p:cNvSpPr/>
            <p:nvPr/>
          </p:nvSpPr>
          <p:spPr>
            <a:xfrm>
              <a:off x="1138227" y="316675"/>
              <a:ext cx="1393187" cy="557274"/>
            </a:xfrm>
            <a:prstGeom prst="chevron">
              <a:avLst>
                <a:gd fmla="val 50000" name="adj"/>
              </a:avLst>
            </a:prstGeom>
            <a:gradFill>
              <a:gsLst>
                <a:gs pos="0">
                  <a:srgbClr val="59C39C"/>
                </a:gs>
                <a:gs pos="100000">
                  <a:srgbClr val="A4FFD5"/>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 name="Google Shape;151;p27"/>
            <p:cNvSpPr txBox="1"/>
            <p:nvPr/>
          </p:nvSpPr>
          <p:spPr>
            <a:xfrm>
              <a:off x="14168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cleaning </a:t>
              </a:r>
              <a:endParaRPr b="0" i="0" sz="1400" u="none" cap="none" strike="noStrike">
                <a:solidFill>
                  <a:schemeClr val="dk1"/>
                </a:solidFill>
                <a:latin typeface="Calibri"/>
                <a:ea typeface="Calibri"/>
                <a:cs typeface="Calibri"/>
                <a:sym typeface="Calibri"/>
              </a:endParaRPr>
            </a:p>
          </p:txBody>
        </p:sp>
        <p:sp>
          <p:nvSpPr>
            <p:cNvPr id="152" name="Google Shape;152;p27"/>
            <p:cNvSpPr/>
            <p:nvPr/>
          </p:nvSpPr>
          <p:spPr>
            <a:xfrm>
              <a:off x="2252777" y="316675"/>
              <a:ext cx="1393187" cy="557274"/>
            </a:xfrm>
            <a:prstGeom prst="chevron">
              <a:avLst>
                <a:gd fmla="val 50000" name="adj"/>
              </a:avLst>
            </a:prstGeom>
            <a:gradFill>
              <a:gsLst>
                <a:gs pos="0">
                  <a:srgbClr val="48E343"/>
                </a:gs>
                <a:gs pos="100000">
                  <a:srgbClr val="91FF91"/>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 name="Google Shape;153;p27"/>
            <p:cNvSpPr txBox="1"/>
            <p:nvPr/>
          </p:nvSpPr>
          <p:spPr>
            <a:xfrm>
              <a:off x="253141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wrangling</a:t>
              </a:r>
              <a:endParaRPr b="0" i="0" sz="1400" u="none" cap="none" strike="noStrike">
                <a:solidFill>
                  <a:schemeClr val="dk1"/>
                </a:solidFill>
                <a:latin typeface="Calibri"/>
                <a:ea typeface="Calibri"/>
                <a:cs typeface="Calibri"/>
                <a:sym typeface="Calibri"/>
              </a:endParaRPr>
            </a:p>
          </p:txBody>
        </p:sp>
        <p:sp>
          <p:nvSpPr>
            <p:cNvPr id="154" name="Google Shape;154;p27"/>
            <p:cNvSpPr/>
            <p:nvPr/>
          </p:nvSpPr>
          <p:spPr>
            <a:xfrm>
              <a:off x="3367327" y="316675"/>
              <a:ext cx="1393187" cy="557274"/>
            </a:xfrm>
            <a:prstGeom prst="chevron">
              <a:avLst>
                <a:gd fmla="val 50000" name="adj"/>
              </a:avLst>
            </a:prstGeom>
            <a:gradFill>
              <a:gsLst>
                <a:gs pos="0">
                  <a:srgbClr val="C6FF31"/>
                </a:gs>
                <a:gs pos="100000">
                  <a:srgbClr val="F3FF7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 name="Google Shape;155;p27"/>
            <p:cNvSpPr txBox="1"/>
            <p:nvPr/>
          </p:nvSpPr>
          <p:spPr>
            <a:xfrm>
              <a:off x="36459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visualization</a:t>
              </a:r>
              <a:endParaRPr b="0" i="0" sz="1400" u="none" cap="none" strike="noStrike">
                <a:solidFill>
                  <a:schemeClr val="dk1"/>
                </a:solidFill>
                <a:latin typeface="Calibri"/>
                <a:ea typeface="Calibri"/>
                <a:cs typeface="Calibri"/>
                <a:sym typeface="Calibri"/>
              </a:endParaRPr>
            </a:p>
          </p:txBody>
        </p:sp>
        <p:sp>
          <p:nvSpPr>
            <p:cNvPr id="156" name="Google Shape;156;p27"/>
            <p:cNvSpPr/>
            <p:nvPr/>
          </p:nvSpPr>
          <p:spPr>
            <a:xfrm>
              <a:off x="4481876" y="316675"/>
              <a:ext cx="1393187" cy="557274"/>
            </a:xfrm>
            <a:prstGeom prst="chevron">
              <a:avLst>
                <a:gd fmla="val 50000" name="adj"/>
              </a:avLst>
            </a:prstGeom>
            <a:gradFill>
              <a:gsLst>
                <a:gs pos="0">
                  <a:srgbClr val="FFAC22"/>
                </a:gs>
                <a:gs pos="100000">
                  <a:srgbClr val="FFCB6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 name="Google Shape;157;p27"/>
            <p:cNvSpPr txBox="1"/>
            <p:nvPr/>
          </p:nvSpPr>
          <p:spPr>
            <a:xfrm>
              <a:off x="4760513"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Conclusion</a:t>
              </a:r>
              <a:endParaRPr b="0" i="0" sz="1400" u="none" cap="none" strike="noStrike">
                <a:solidFill>
                  <a:schemeClr val="dk1"/>
                </a:solidFill>
                <a:latin typeface="Calibri"/>
                <a:ea typeface="Calibri"/>
                <a:cs typeface="Calibri"/>
                <a:sym typeface="Calibri"/>
              </a:endParaRPr>
            </a:p>
          </p:txBody>
        </p:sp>
      </p:grpSp>
      <p:sp>
        <p:nvSpPr>
          <p:cNvPr id="158" name="Google Shape;158;p27"/>
          <p:cNvSpPr txBox="1"/>
          <p:nvPr/>
        </p:nvSpPr>
        <p:spPr>
          <a:xfrm>
            <a:off x="454325" y="2266276"/>
            <a:ext cx="2393700" cy="439200"/>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Business</a:t>
            </a:r>
            <a:r>
              <a:rPr b="0" i="0" lang="en" sz="2100" u="none" cap="none" strike="noStrike">
                <a:solidFill>
                  <a:srgbClr val="C00000"/>
                </a:solidFill>
                <a:latin typeface="Calibri"/>
                <a:ea typeface="Calibri"/>
                <a:cs typeface="Calibri"/>
                <a:sym typeface="Calibri"/>
              </a:rPr>
              <a:t> </a:t>
            </a:r>
            <a:r>
              <a:rPr b="0" i="0" lang="en" sz="2100" u="none" cap="none" strike="noStrike">
                <a:solidFill>
                  <a:srgbClr val="FF0000"/>
                </a:solidFill>
                <a:latin typeface="Calibri"/>
                <a:ea typeface="Calibri"/>
                <a:cs typeface="Calibri"/>
                <a:sym typeface="Calibri"/>
              </a:rPr>
              <a:t>Objective</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
        <p:nvSpPr>
          <p:cNvPr id="159" name="Google Shape;159;p27"/>
          <p:cNvSpPr txBox="1"/>
          <p:nvPr/>
        </p:nvSpPr>
        <p:spPr>
          <a:xfrm>
            <a:off x="551964" y="2705477"/>
            <a:ext cx="7886700" cy="611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C00000"/>
              </a:buClr>
              <a:buSzPts val="2100"/>
              <a:buFont typeface="Arial"/>
              <a:buNone/>
            </a:pPr>
            <a:r>
              <a:rPr b="0" i="0" lang="en" sz="1200" u="none" cap="none" strike="noStrike">
                <a:solidFill>
                  <a:schemeClr val="dk1"/>
                </a:solidFill>
                <a:latin typeface="Calibri"/>
                <a:ea typeface="Calibri"/>
                <a:cs typeface="Calibri"/>
                <a:sym typeface="Calibri"/>
              </a:rPr>
              <a:t>The business objective is to maximize occupancy rates, profitability, and guest satisfaction in the client's Airbnb rental business in New York City.</a:t>
            </a:r>
            <a:endParaRPr b="0" i="0" sz="1800" u="none" cap="none" strike="noStrike">
              <a:solidFill>
                <a:srgbClr val="134F5C"/>
              </a:solidFill>
              <a:latin typeface="Calibri"/>
              <a:ea typeface="Calibri"/>
              <a:cs typeface="Calibri"/>
              <a:sym typeface="Calibri"/>
            </a:endParaRPr>
          </a:p>
        </p:txBody>
      </p:sp>
      <p:sp>
        <p:nvSpPr>
          <p:cNvPr id="160" name="Google Shape;160;p27"/>
          <p:cNvSpPr txBox="1"/>
          <p:nvPr/>
        </p:nvSpPr>
        <p:spPr>
          <a:xfrm>
            <a:off x="454328" y="3205297"/>
            <a:ext cx="2393603" cy="610952"/>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Methodology</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628650" y="20746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9000">
                <a:solidFill>
                  <a:srgbClr val="CC0000"/>
                </a:solidFill>
              </a:rPr>
              <a:t>Thank You</a:t>
            </a:r>
            <a:endParaRPr sz="90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2700">
                <a:solidFill>
                  <a:srgbClr val="C00000"/>
                </a:solidFill>
                <a:latin typeface="Calibri"/>
                <a:ea typeface="Calibri"/>
                <a:cs typeface="Calibri"/>
                <a:sym typeface="Calibri"/>
              </a:rPr>
              <a:t>Dataset First Look</a:t>
            </a:r>
            <a:endParaRPr sz="2700">
              <a:solidFill>
                <a:srgbClr val="C00000"/>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167" name="Google Shape;167;p28"/>
          <p:cNvPicPr preferRelativeResize="0"/>
          <p:nvPr/>
        </p:nvPicPr>
        <p:blipFill rotWithShape="1">
          <a:blip r:embed="rId4">
            <a:alphaModFix/>
          </a:blip>
          <a:srcRect b="0" l="0" r="0" t="0"/>
          <a:stretch/>
        </p:blipFill>
        <p:spPr>
          <a:xfrm>
            <a:off x="259850" y="1268016"/>
            <a:ext cx="8768499" cy="2958048"/>
          </a:xfrm>
          <a:prstGeom prst="rect">
            <a:avLst/>
          </a:prstGeom>
          <a:noFill/>
          <a:ln>
            <a:noFill/>
          </a:ln>
        </p:spPr>
      </p:pic>
      <p:sp>
        <p:nvSpPr>
          <p:cNvPr id="168" name="Google Shape;168;p28"/>
          <p:cNvSpPr txBox="1"/>
          <p:nvPr/>
        </p:nvSpPr>
        <p:spPr>
          <a:xfrm>
            <a:off x="3271872" y="4306049"/>
            <a:ext cx="2600256" cy="346226"/>
          </a:xfrm>
          <a:prstGeom prst="rect">
            <a:avLst/>
          </a:prstGeom>
          <a:noFill/>
          <a:ln>
            <a:noFill/>
          </a:ln>
        </p:spPr>
        <p:txBody>
          <a:bodyPr anchorCtr="0" anchor="t" bIns="68575" lIns="68575" spcFirstLastPara="1" rIns="68575" wrap="square" tIns="68575">
            <a:spAutoFit/>
          </a:bodyPr>
          <a:lstStyle/>
          <a:p>
            <a:pPr indent="0" lvl="0" marL="0" marR="0" rtl="0" algn="ctr">
              <a:spcBef>
                <a:spcPts val="0"/>
              </a:spcBef>
              <a:spcAft>
                <a:spcPts val="0"/>
              </a:spcAft>
              <a:buClr>
                <a:srgbClr val="000000"/>
              </a:buClr>
              <a:buSzPts val="1100"/>
              <a:buFont typeface="Arial"/>
              <a:buNone/>
            </a:pPr>
            <a:r>
              <a:rPr b="0" i="0" lang="en" sz="1400" u="none" cap="none" strike="noStrike">
                <a:solidFill>
                  <a:srgbClr val="134F5C"/>
                </a:solidFill>
                <a:latin typeface="Arial"/>
                <a:ea typeface="Arial"/>
                <a:cs typeface="Arial"/>
                <a:sym typeface="Arial"/>
              </a:rPr>
              <a:t>48894 Rows and 16 Columns</a:t>
            </a:r>
            <a:endParaRPr b="0" i="0" sz="1400" u="none" cap="none" strike="noStrike">
              <a:solidFill>
                <a:srgbClr val="134F5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34778" y="0"/>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C0000"/>
              </a:buClr>
              <a:buSzPts val="2100"/>
              <a:buFont typeface="Arial"/>
              <a:buNone/>
            </a:pPr>
            <a:r>
              <a:rPr b="0" i="0" lang="en" sz="2700" u="none" cap="none" strike="noStrike">
                <a:solidFill>
                  <a:srgbClr val="CC0000"/>
                </a:solidFill>
                <a:latin typeface="Arial"/>
                <a:ea typeface="Arial"/>
                <a:cs typeface="Arial"/>
                <a:sym typeface="Arial"/>
              </a:rPr>
              <a:t>Data Summary</a:t>
            </a:r>
            <a:endParaRPr sz="5000">
              <a:solidFill>
                <a:srgbClr val="C00000"/>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75" name="Google Shape;175;p29"/>
          <p:cNvSpPr/>
          <p:nvPr/>
        </p:nvSpPr>
        <p:spPr>
          <a:xfrm>
            <a:off x="3729746" y="731200"/>
            <a:ext cx="1774447" cy="909853"/>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Airbnb Dataset</a:t>
            </a:r>
            <a:endParaRPr sz="1100"/>
          </a:p>
        </p:txBody>
      </p:sp>
      <p:sp>
        <p:nvSpPr>
          <p:cNvPr id="176" name="Google Shape;176;p29"/>
          <p:cNvSpPr/>
          <p:nvPr/>
        </p:nvSpPr>
        <p:spPr>
          <a:xfrm>
            <a:off x="5046713" y="3011843"/>
            <a:ext cx="1056503" cy="63383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Categorical Data</a:t>
            </a:r>
            <a:endParaRPr sz="1100"/>
          </a:p>
        </p:txBody>
      </p:sp>
      <p:sp>
        <p:nvSpPr>
          <p:cNvPr id="177" name="Google Shape;177;p29"/>
          <p:cNvSpPr/>
          <p:nvPr/>
        </p:nvSpPr>
        <p:spPr>
          <a:xfrm>
            <a:off x="6863723" y="1818093"/>
            <a:ext cx="197090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 group</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Room type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Last_review </a:t>
            </a:r>
            <a:endParaRPr sz="1100"/>
          </a:p>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29"/>
          <p:cNvSpPr/>
          <p:nvPr/>
        </p:nvSpPr>
        <p:spPr>
          <a:xfrm>
            <a:off x="313475" y="1818092"/>
            <a:ext cx="243828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Latitude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Longitude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Price</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Minimum nights</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Number_of_reviews</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Reviews_per_month</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Calculated_host_listings_count</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Availability 365</a:t>
            </a:r>
            <a:endParaRPr b="0" i="0" sz="1400" u="none" cap="none" strike="noStrike">
              <a:solidFill>
                <a:schemeClr val="dk1"/>
              </a:solidFill>
              <a:latin typeface="Calibri"/>
              <a:ea typeface="Calibri"/>
              <a:cs typeface="Calibri"/>
              <a:sym typeface="Calibri"/>
            </a:endParaRPr>
          </a:p>
        </p:txBody>
      </p:sp>
      <p:sp>
        <p:nvSpPr>
          <p:cNvPr id="179" name="Google Shape;179;p29"/>
          <p:cNvSpPr/>
          <p:nvPr/>
        </p:nvSpPr>
        <p:spPr>
          <a:xfrm>
            <a:off x="3136680" y="3011843"/>
            <a:ext cx="1056503" cy="633829"/>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Numerical Data</a:t>
            </a:r>
            <a:endParaRPr sz="1100"/>
          </a:p>
        </p:txBody>
      </p:sp>
      <p:cxnSp>
        <p:nvCxnSpPr>
          <p:cNvPr id="180" name="Google Shape;180;p29"/>
          <p:cNvCxnSpPr>
            <a:stCxn id="175" idx="2"/>
            <a:endCxn id="179" idx="0"/>
          </p:cNvCxnSpPr>
          <p:nvPr/>
        </p:nvCxnSpPr>
        <p:spPr>
          <a:xfrm rot="5400000">
            <a:off x="3455670" y="1850453"/>
            <a:ext cx="1370700" cy="951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1" name="Google Shape;181;p29"/>
          <p:cNvCxnSpPr>
            <a:stCxn id="175" idx="2"/>
            <a:endCxn id="176" idx="0"/>
          </p:cNvCxnSpPr>
          <p:nvPr/>
        </p:nvCxnSpPr>
        <p:spPr>
          <a:xfrm flipH="1" rot="-5400000">
            <a:off x="4410570" y="1847453"/>
            <a:ext cx="1370700" cy="957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2" name="Google Shape;182;p29"/>
          <p:cNvCxnSpPr>
            <a:stCxn id="179" idx="1"/>
            <a:endCxn id="178" idx="3"/>
          </p:cNvCxnSpPr>
          <p:nvPr/>
        </p:nvCxnSpPr>
        <p:spPr>
          <a:xfrm flipH="1">
            <a:off x="2751780" y="3328758"/>
            <a:ext cx="3849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3" name="Google Shape;183;p29"/>
          <p:cNvCxnSpPr>
            <a:stCxn id="176" idx="3"/>
            <a:endCxn id="177" idx="1"/>
          </p:cNvCxnSpPr>
          <p:nvPr/>
        </p:nvCxnSpPr>
        <p:spPr>
          <a:xfrm>
            <a:off x="6103215" y="3328758"/>
            <a:ext cx="7605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89" name="Google Shape;189;p3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aphicFrame>
        <p:nvGraphicFramePr>
          <p:cNvPr id="190" name="Google Shape;190;p30"/>
          <p:cNvGraphicFramePr/>
          <p:nvPr/>
        </p:nvGraphicFramePr>
        <p:xfrm>
          <a:off x="228422" y="942476"/>
          <a:ext cx="3000000" cy="3000000"/>
        </p:xfrm>
        <a:graphic>
          <a:graphicData uri="http://schemas.openxmlformats.org/drawingml/2006/table">
            <a:tbl>
              <a:tblPr bandRow="1" firstRow="1">
                <a:noFill/>
                <a:tableStyleId>{73D30AE8-DCCF-4CF9-8ED4-4D8A23AB5CD8}</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tc>
                <a:tc>
                  <a:txBody>
                    <a:bodyPr/>
                    <a:lstStyle/>
                    <a:p>
                      <a:pPr indent="0" lvl="0" marL="0" marR="0" rtl="0" algn="ctr">
                        <a:spcBef>
                          <a:spcPts val="0"/>
                        </a:spcBef>
                        <a:spcAft>
                          <a:spcPts val="0"/>
                        </a:spcAft>
                        <a:buNone/>
                      </a:pPr>
                      <a:r>
                        <a:rPr b="1" lang="en" sz="1400"/>
                        <a:t>Description</a:t>
                      </a:r>
                      <a:endParaRPr sz="1100"/>
                    </a:p>
                  </a:txBody>
                  <a:tcPr marT="34300" marB="34300" marR="68600" marL="68600"/>
                </a:tc>
                <a:tc>
                  <a:txBody>
                    <a:bodyPr/>
                    <a:lstStyle/>
                    <a:p>
                      <a:pPr indent="0" lvl="0" marL="0" marR="0" rtl="0" algn="ctr">
                        <a:spcBef>
                          <a:spcPts val="0"/>
                        </a:spcBef>
                        <a:spcAft>
                          <a:spcPts val="0"/>
                        </a:spcAft>
                        <a:buNone/>
                      </a:pPr>
                      <a:r>
                        <a:rPr b="1" lang="en" sz="1400"/>
                        <a:t>Datatype</a:t>
                      </a:r>
                      <a:endParaRPr sz="1100"/>
                    </a:p>
                  </a:txBody>
                  <a:tcPr marT="34300" marB="34300" marR="68600" marL="6860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tc>
              </a:tr>
              <a:tr h="445075">
                <a:tc>
                  <a:txBody>
                    <a:bodyPr/>
                    <a:lstStyle/>
                    <a:p>
                      <a:pPr indent="0" lvl="0" marL="0" marR="0" rtl="0" algn="l">
                        <a:spcBef>
                          <a:spcPts val="0"/>
                        </a:spcBef>
                        <a:spcAft>
                          <a:spcPts val="0"/>
                        </a:spcAft>
                        <a:buNone/>
                      </a:pPr>
                      <a:r>
                        <a:rPr lang="en" sz="1400"/>
                        <a:t>Id</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ID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48895</a:t>
                      </a:r>
                      <a:endParaRPr/>
                    </a:p>
                  </a:txBody>
                  <a:tcPr marT="34300" marB="34300" marR="68600" marL="68600">
                    <a:lnL cap="flat" cmpd="sng" w="12700">
                      <a:solidFill>
                        <a:schemeClr val="dk1"/>
                      </a:solidFill>
                      <a:prstDash val="solid"/>
                      <a:round/>
                      <a:headEnd len="sm" w="sm" type="none"/>
                      <a:tailEnd len="sm" w="sm" type="none"/>
                    </a:lnL>
                  </a:tcPr>
                </a:tc>
              </a:tr>
              <a:tr h="445075">
                <a:tc>
                  <a:txBody>
                    <a:bodyPr/>
                    <a:lstStyle/>
                    <a:p>
                      <a:pPr indent="0" lvl="0" marL="0" marR="0" rtl="0" algn="l">
                        <a:spcBef>
                          <a:spcPts val="0"/>
                        </a:spcBef>
                        <a:spcAft>
                          <a:spcPts val="0"/>
                        </a:spcAft>
                        <a:buNone/>
                      </a:pPr>
                      <a:r>
                        <a:rPr lang="en" sz="1400"/>
                        <a:t>name</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47905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host_id</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Host ID</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37457</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host_name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Host</a:t>
                      </a:r>
                      <a:endParaRPr sz="1050">
                        <a:highlight>
                          <a:srgbClr val="FFFFFF"/>
                        </a:highlight>
                        <a:latin typeface="Arial"/>
                        <a:ea typeface="Arial"/>
                        <a:cs typeface="Arial"/>
                        <a:sym typeface="Arial"/>
                      </a:endParaRPr>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11452</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neighbourhood_group</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Location</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a:t>
                      </a:r>
                      <a:endParaRPr sz="1400"/>
                    </a:p>
                  </a:txBody>
                  <a:tcPr marT="34300" marB="34300" marR="68600" marL="68600"/>
                </a:tc>
                <a:tc>
                  <a:txBody>
                    <a:bodyPr/>
                    <a:lstStyle/>
                    <a:p>
                      <a:pPr indent="0" lvl="0" marL="0" marR="0" rtl="0" algn="l">
                        <a:spcBef>
                          <a:spcPts val="0"/>
                        </a:spcBef>
                        <a:spcAft>
                          <a:spcPts val="0"/>
                        </a:spcAft>
                        <a:buNone/>
                      </a:pPr>
                      <a:r>
                        <a:rPr lang="en"/>
                        <a:t>Area</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221</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latitude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Latitude</a:t>
                      </a:r>
                      <a:r>
                        <a:rPr lang="en" sz="1050">
                          <a:highlight>
                            <a:srgbClr val="FFFFFF"/>
                          </a:highlight>
                          <a:latin typeface="Arial"/>
                          <a:ea typeface="Arial"/>
                          <a:cs typeface="Arial"/>
                          <a:sym typeface="Arial"/>
                        </a:rPr>
                        <a:t>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19048</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longitude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Longitude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14718</a:t>
                      </a:r>
                      <a:endParaRPr/>
                    </a:p>
                  </a:txBody>
                  <a:tcPr marT="34300" marB="34300" marR="68600" marL="68600">
                    <a:lnL cap="flat" cmpd="sng" w="12700">
                      <a:solidFill>
                        <a:schemeClr val="dk1"/>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a:t>
            </a:r>
            <a:r>
              <a:rPr lang="en" sz="4000">
                <a:solidFill>
                  <a:srgbClr val="C00000"/>
                </a:solidFill>
              </a:rPr>
              <a:t>Variables</a:t>
            </a:r>
            <a:endParaRPr sz="4000">
              <a:solidFill>
                <a:srgbClr val="C00000"/>
              </a:solidFill>
              <a:latin typeface="Calibri"/>
              <a:ea typeface="Calibri"/>
              <a:cs typeface="Calibri"/>
              <a:sym typeface="Calibri"/>
            </a:endParaRPr>
          </a:p>
        </p:txBody>
      </p:sp>
      <p:pic>
        <p:nvPicPr>
          <p:cNvPr id="196" name="Google Shape;196;p31"/>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graphicFrame>
        <p:nvGraphicFramePr>
          <p:cNvPr id="197" name="Google Shape;197;p31"/>
          <p:cNvGraphicFramePr/>
          <p:nvPr/>
        </p:nvGraphicFramePr>
        <p:xfrm>
          <a:off x="228422" y="942476"/>
          <a:ext cx="3000000" cy="3000000"/>
        </p:xfrm>
        <a:graphic>
          <a:graphicData uri="http://schemas.openxmlformats.org/drawingml/2006/table">
            <a:tbl>
              <a:tblPr bandRow="1" firstRow="1">
                <a:noFill/>
                <a:tableStyleId>{73D30AE8-DCCF-4CF9-8ED4-4D8A23AB5CD8}</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Description</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Datatype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room_type</a:t>
                      </a:r>
                      <a:endParaRPr b="1" sz="1100" u="none" cap="none" strike="noStrike"/>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Type of Room listed</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b="1"/>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
                        <a:t>3</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price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Price of listing</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674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minimum_nights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Minimum nights to be paid for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109</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number_of_reviews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394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last_review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Last date of 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1764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reviews_per_month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 per 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937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calculated_host_listings_count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Total count of listings of the host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47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rtl="0" algn="l">
                        <a:spcBef>
                          <a:spcPts val="0"/>
                        </a:spcBef>
                        <a:spcAft>
                          <a:spcPts val="0"/>
                        </a:spcAft>
                        <a:buNone/>
                      </a:pPr>
                      <a:r>
                        <a:rPr lang="en"/>
                        <a:t>availability_365</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Availability around the year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366</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660450" y="194344"/>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Cleaning</a:t>
            </a:r>
            <a:endParaRPr sz="3200">
              <a:solidFill>
                <a:srgbClr val="C00000"/>
              </a:solidFill>
              <a:latin typeface="Calibri"/>
              <a:ea typeface="Calibri"/>
              <a:cs typeface="Calibri"/>
              <a:sym typeface="Calibri"/>
            </a:endParaRPr>
          </a:p>
        </p:txBody>
      </p:sp>
      <p:pic>
        <p:nvPicPr>
          <p:cNvPr id="203" name="Google Shape;203;p3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04" name="Google Shape;204;p32"/>
          <p:cNvPicPr preferRelativeResize="0"/>
          <p:nvPr/>
        </p:nvPicPr>
        <p:blipFill>
          <a:blip r:embed="rId4">
            <a:alphaModFix/>
          </a:blip>
          <a:stretch>
            <a:fillRect/>
          </a:stretch>
        </p:blipFill>
        <p:spPr>
          <a:xfrm>
            <a:off x="5361525" y="1327625"/>
            <a:ext cx="2619375" cy="3539175"/>
          </a:xfrm>
          <a:prstGeom prst="rect">
            <a:avLst/>
          </a:prstGeom>
          <a:noFill/>
          <a:ln>
            <a:noFill/>
          </a:ln>
        </p:spPr>
      </p:pic>
      <p:pic>
        <p:nvPicPr>
          <p:cNvPr id="205" name="Google Shape;205;p32"/>
          <p:cNvPicPr preferRelativeResize="0"/>
          <p:nvPr/>
        </p:nvPicPr>
        <p:blipFill>
          <a:blip r:embed="rId5">
            <a:alphaModFix/>
          </a:blip>
          <a:stretch>
            <a:fillRect/>
          </a:stretch>
        </p:blipFill>
        <p:spPr>
          <a:xfrm>
            <a:off x="1019975" y="1327625"/>
            <a:ext cx="2932100" cy="1512350"/>
          </a:xfrm>
          <a:prstGeom prst="rect">
            <a:avLst/>
          </a:prstGeom>
          <a:noFill/>
          <a:ln>
            <a:noFill/>
          </a:ln>
        </p:spPr>
      </p:pic>
      <p:sp>
        <p:nvSpPr>
          <p:cNvPr id="206" name="Google Shape;206;p32"/>
          <p:cNvSpPr txBox="1"/>
          <p:nvPr>
            <p:ph idx="1" type="body"/>
          </p:nvPr>
        </p:nvSpPr>
        <p:spPr>
          <a:xfrm>
            <a:off x="572375" y="3028850"/>
            <a:ext cx="4268700" cy="16197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no duplicate values </a:t>
            </a:r>
            <a:endParaRPr sz="1800">
              <a:solidFill>
                <a:srgbClr val="134F5C"/>
              </a:solidFill>
            </a:endParaRPr>
          </a:p>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null values in name, host_name, number_of_reviews &amp; last_review column</a:t>
            </a:r>
            <a:endParaRPr sz="1800">
              <a:solidFill>
                <a:srgbClr val="134F5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a:t>
            </a:r>
            <a:endParaRPr sz="3200">
              <a:solidFill>
                <a:srgbClr val="C00000"/>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13" name="Google Shape;213;p33"/>
          <p:cNvPicPr preferRelativeResize="0"/>
          <p:nvPr/>
        </p:nvPicPr>
        <p:blipFill>
          <a:blip r:embed="rId4">
            <a:alphaModFix/>
          </a:blip>
          <a:stretch>
            <a:fillRect/>
          </a:stretch>
        </p:blipFill>
        <p:spPr>
          <a:xfrm>
            <a:off x="676075" y="1310175"/>
            <a:ext cx="4916224" cy="1660625"/>
          </a:xfrm>
          <a:prstGeom prst="rect">
            <a:avLst/>
          </a:prstGeom>
          <a:noFill/>
          <a:ln>
            <a:noFill/>
          </a:ln>
        </p:spPr>
      </p:pic>
      <p:pic>
        <p:nvPicPr>
          <p:cNvPr id="214" name="Google Shape;214;p33"/>
          <p:cNvPicPr preferRelativeResize="0"/>
          <p:nvPr/>
        </p:nvPicPr>
        <p:blipFill>
          <a:blip r:embed="rId5">
            <a:alphaModFix/>
          </a:blip>
          <a:stretch>
            <a:fillRect/>
          </a:stretch>
        </p:blipFill>
        <p:spPr>
          <a:xfrm>
            <a:off x="628650" y="3268683"/>
            <a:ext cx="5638474" cy="17224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